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8173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23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69680" y="-2926080"/>
            <a:ext cx="6858000" cy="6858000"/>
          </a:xfrm>
          <a:prstGeom prst="ellipse">
            <a:avLst/>
          </a:prstGeom>
          <a:solidFill>
            <a:srgbClr val="16345C">
              <a:alpha val="4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241280" y="3291840"/>
            <a:ext cx="5029200" cy="5029200"/>
          </a:xfrm>
          <a:prstGeom prst="ellipse">
            <a:avLst/>
          </a:prstGeom>
          <a:solidFill>
            <a:srgbClr val="081A30">
              <a:alpha val="70000"/>
            </a:srgbClr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566928"/>
            <a:ext cx="45720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06424" y="56692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DCE7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LEASE PROPERTIES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502920" y="21488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87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BRIEFING  ·  Q2 2026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502920" y="251460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 at Net Lease</a:t>
            </a:r>
            <a:endParaRPr lang="en-US" sz="6200" dirty="0"/>
          </a:p>
        </p:txBody>
      </p:sp>
      <p:sp>
        <p:nvSpPr>
          <p:cNvPr id="8" name="Text 5"/>
          <p:cNvSpPr/>
          <p:nvPr/>
        </p:nvSpPr>
        <p:spPr>
          <a:xfrm>
            <a:off x="502920" y="3840480"/>
            <a:ext cx="9601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DCE7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tools that do the work — and the AI coworkers who run them.</a:t>
            </a:r>
            <a:endParaRPr lang="en-US" sz="2200" dirty="0"/>
          </a:p>
        </p:txBody>
      </p:sp>
      <p:sp>
        <p:nvSpPr>
          <p:cNvPr id="9" name="Shape 6"/>
          <p:cNvSpPr/>
          <p:nvPr/>
        </p:nvSpPr>
        <p:spPr>
          <a:xfrm>
            <a:off x="502920" y="5029200"/>
            <a:ext cx="3108960" cy="0"/>
          </a:xfrm>
          <a:prstGeom prst="line">
            <a:avLst/>
          </a:prstGeom>
          <a:noFill/>
          <a:ln w="31750">
            <a:solidFill>
              <a:srgbClr val="E87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502920" y="516636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AEBE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AI systems, built in one quarter (May–July 2026) by one person working with Claude.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C23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286000" y="3200400"/>
            <a:ext cx="6400800" cy="6400800"/>
          </a:xfrm>
          <a:prstGeom prst="ellipse">
            <a:avLst/>
          </a:prstGeom>
          <a:solidFill>
            <a:srgbClr val="16345C">
              <a:alpha val="4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9601200" y="-2560320"/>
            <a:ext cx="5486400" cy="5486400"/>
          </a:xfrm>
          <a:prstGeom prst="ellipse">
            <a:avLst/>
          </a:prstGeom>
          <a:solidFill>
            <a:srgbClr val="081A30">
              <a:alpha val="7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1280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E87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BOTTOM LINE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737360"/>
            <a:ext cx="107899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supervised AI workforce — live today in accounting, with legal and construction right behind it.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502920" y="3840480"/>
            <a:ext cx="3108960" cy="0"/>
          </a:xfrm>
          <a:prstGeom prst="line">
            <a:avLst/>
          </a:prstGeom>
          <a:noFill/>
          <a:ln w="31750">
            <a:solidFill>
              <a:srgbClr val="E87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4069080"/>
            <a:ext cx="10241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600" dirty="0">
                <a:solidFill>
                  <a:srgbClr val="DCE7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one quarter we built the tools that do the work and the AI coworkers who run them — with real production results in accounting today, and an expected </a:t>
            </a: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~$75,000 a year in savings</a:t>
            </a:r>
            <a:r>
              <a:rPr lang="en-US" sz="1600" dirty="0">
                <a:solidFill>
                  <a:srgbClr val="DCE7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from what we've built to date.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" y="5029200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AEBE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next:  more agents and fuller autonomy — under the same human-approval guardrails.</a:t>
            </a:r>
            <a:endParaRPr lang="en-US" sz="1400" dirty="0"/>
          </a:p>
        </p:txBody>
      </p:sp>
      <p:pic>
        <p:nvPicPr>
          <p:cNvPr id="9" name="Image 0" descr="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6035040"/>
            <a:ext cx="402336" cy="402336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033272" y="6035040"/>
            <a:ext cx="5486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DCE7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LEASE PROPERTIES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66928"/>
            <a:ext cx="256032" cy="68580"/>
          </a:xfrm>
          <a:prstGeom prst="rect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50392" y="5029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63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BIG PICTURE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11155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didn't just automate tasks. We built an AI workforce — and the tools it operates.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02920" y="2286000"/>
            <a:ext cx="5074920" cy="3383280"/>
          </a:xfrm>
          <a:prstGeom prst="roundRect">
            <a:avLst>
              <a:gd name="adj" fmla="val 297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68680" y="2651760"/>
            <a:ext cx="777240" cy="777240"/>
          </a:xfrm>
          <a:prstGeom prst="ellipse">
            <a:avLst/>
          </a:prstGeom>
          <a:solidFill>
            <a:srgbClr val="0C23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68680" y="265176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828800" y="269748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1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TOOLS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828800" y="310896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C963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hands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914400" y="3703320"/>
            <a:ext cx="4251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finance automations</a:t>
            </a:r>
            <a:r>
              <a:rPr lang="en-US" sz="14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that read messy documents, retire our old spreadsheet macros, and post directly into our Sage Intacct accounting system.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914400" y="4892040"/>
            <a:ext cx="4251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7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one previews first and posts only on confirmation.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611112" y="2286000"/>
            <a:ext cx="5074920" cy="3383280"/>
          </a:xfrm>
          <a:prstGeom prst="roundRect">
            <a:avLst>
              <a:gd name="adj" fmla="val 297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976872" y="2651760"/>
            <a:ext cx="777240" cy="777240"/>
          </a:xfrm>
          <a:prstGeom prst="ellipse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976872" y="265176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7936992" y="269748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1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AI COWORKERS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7936992" y="310896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C963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judgment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7022592" y="3703320"/>
            <a:ext cx="4251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named AI teammates</a:t>
            </a:r>
            <a:r>
              <a:rPr lang="en-US" sz="14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that live in Microsoft Teams and email, understand a plain-English request, and decide what to do — including operating the tools on the left.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7022592" y="4892040"/>
            <a:ext cx="4251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6B77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Alfred (Legal) · Marty (Accounting) · Q (Construction)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660136" y="3543300"/>
            <a:ext cx="868680" cy="868680"/>
          </a:xfrm>
          <a:prstGeom prst="ellipse">
            <a:avLst/>
          </a:prstGeom>
          <a:solidFill>
            <a:srgbClr val="0C2340"/>
          </a:solidFill>
          <a:ln w="31750">
            <a:solidFill>
              <a:srgbClr val="FFFFFF"/>
            </a:solidFill>
            <a:prstDash val="solid"/>
          </a:ln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660136" y="354330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</a:t>
            </a:r>
            <a:endParaRPr lang="en-US" sz="1500" dirty="0"/>
          </a:p>
        </p:txBody>
      </p:sp>
      <p:pic>
        <p:nvPicPr>
          <p:cNvPr id="21" name="Image 0" descr="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6236208"/>
            <a:ext cx="648767" cy="457200"/>
          </a:xfrm>
          <a:prstGeom prst="rect">
            <a:avLst/>
          </a:prstGeom>
        </p:spPr>
      </p:pic>
      <p:sp>
        <p:nvSpPr>
          <p:cNvPr id="22" name="Text 19"/>
          <p:cNvSpPr/>
          <p:nvPr/>
        </p:nvSpPr>
        <p:spPr>
          <a:xfrm>
            <a:off x="8942832" y="6254496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7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Program  ·  Q2 2026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66928"/>
            <a:ext cx="256032" cy="68580"/>
          </a:xfrm>
          <a:prstGeom prst="rect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50392" y="5029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63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wins, by the numbers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02920" y="1874520"/>
            <a:ext cx="2011680" cy="23317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228600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3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13</a:t>
            </a:r>
            <a:endParaRPr lang="en-US" sz="3300" dirty="0"/>
          </a:p>
        </p:txBody>
      </p:sp>
      <p:sp>
        <p:nvSpPr>
          <p:cNvPr id="7" name="Shape 5"/>
          <p:cNvSpPr/>
          <p:nvPr/>
        </p:nvSpPr>
        <p:spPr>
          <a:xfrm>
            <a:off x="1234440" y="3246120"/>
            <a:ext cx="548640" cy="0"/>
          </a:xfrm>
          <a:prstGeom prst="line">
            <a:avLst/>
          </a:prstGeom>
          <a:noFill/>
          <a:ln w="25400">
            <a:solidFill>
              <a:srgbClr val="E87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3383280"/>
            <a:ext cx="1737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tools live in production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788920" y="1874520"/>
            <a:ext cx="2011680" cy="23317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880360" y="228600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3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3300" dirty="0"/>
          </a:p>
        </p:txBody>
      </p:sp>
      <p:sp>
        <p:nvSpPr>
          <p:cNvPr id="11" name="Shape 9"/>
          <p:cNvSpPr/>
          <p:nvPr/>
        </p:nvSpPr>
        <p:spPr>
          <a:xfrm>
            <a:off x="3520440" y="3246120"/>
            <a:ext cx="548640" cy="0"/>
          </a:xfrm>
          <a:prstGeom prst="line">
            <a:avLst/>
          </a:prstGeom>
          <a:noFill/>
          <a:ln w="25400">
            <a:solidFill>
              <a:srgbClr val="E87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926080" y="3383280"/>
            <a:ext cx="1737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coworkers (2 live, 1 rolling out)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074920" y="1874520"/>
            <a:ext cx="2011680" cy="23317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166360" y="228600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3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$1.1M+</a:t>
            </a:r>
            <a:endParaRPr lang="en-US" sz="3300" dirty="0"/>
          </a:p>
        </p:txBody>
      </p:sp>
      <p:sp>
        <p:nvSpPr>
          <p:cNvPr id="15" name="Shape 13"/>
          <p:cNvSpPr/>
          <p:nvPr/>
        </p:nvSpPr>
        <p:spPr>
          <a:xfrm>
            <a:off x="5806440" y="3246120"/>
            <a:ext cx="548640" cy="0"/>
          </a:xfrm>
          <a:prstGeom prst="line">
            <a:avLst/>
          </a:prstGeom>
          <a:noFill/>
          <a:ln w="25400">
            <a:solidFill>
              <a:srgbClr val="E87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212080" y="3383280"/>
            <a:ext cx="1737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posted to the books in one close cycle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7360920" y="1874520"/>
            <a:ext cx="2011680" cy="23317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452360" y="228600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E87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~$75K/yr</a:t>
            </a:r>
            <a:endParaRPr lang="en-US" sz="2800" dirty="0"/>
          </a:p>
        </p:txBody>
      </p:sp>
      <p:sp>
        <p:nvSpPr>
          <p:cNvPr id="19" name="Shape 17"/>
          <p:cNvSpPr/>
          <p:nvPr/>
        </p:nvSpPr>
        <p:spPr>
          <a:xfrm>
            <a:off x="8092440" y="3246120"/>
            <a:ext cx="548640" cy="0"/>
          </a:xfrm>
          <a:prstGeom prst="line">
            <a:avLst/>
          </a:prstGeom>
          <a:noFill/>
          <a:ln w="25400">
            <a:solidFill>
              <a:srgbClr val="E87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498080" y="3383280"/>
            <a:ext cx="1737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annual savings, to date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9646920" y="1874520"/>
            <a:ext cx="2011680" cy="23317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9738360" y="228600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3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~10 wks</a:t>
            </a:r>
            <a:endParaRPr lang="en-US" sz="3300" dirty="0"/>
          </a:p>
        </p:txBody>
      </p:sp>
      <p:sp>
        <p:nvSpPr>
          <p:cNvPr id="23" name="Shape 21"/>
          <p:cNvSpPr/>
          <p:nvPr/>
        </p:nvSpPr>
        <p:spPr>
          <a:xfrm>
            <a:off x="10378440" y="3246120"/>
            <a:ext cx="548640" cy="0"/>
          </a:xfrm>
          <a:prstGeom prst="line">
            <a:avLst/>
          </a:prstGeom>
          <a:noFill/>
          <a:ln w="25400">
            <a:solidFill>
              <a:srgbClr val="E87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9784080" y="3383280"/>
            <a:ext cx="1737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commit to production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502920" y="4526280"/>
            <a:ext cx="11155680" cy="1234440"/>
          </a:xfrm>
          <a:prstGeom prst="roundRect">
            <a:avLst>
              <a:gd name="adj" fmla="val 8889"/>
            </a:avLst>
          </a:prstGeom>
          <a:solidFill>
            <a:srgbClr val="0C2340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914400" y="4777740"/>
            <a:ext cx="731520" cy="731520"/>
          </a:xfrm>
          <a:prstGeom prst="ellipse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914400" y="47777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3000" dirty="0"/>
          </a:p>
        </p:txBody>
      </p:sp>
      <p:sp>
        <p:nvSpPr>
          <p:cNvPr id="28" name="Text 26"/>
          <p:cNvSpPr/>
          <p:nvPr/>
        </p:nvSpPr>
        <p:spPr>
          <a:xfrm>
            <a:off x="1920240" y="4709160"/>
            <a:ext cx="9509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recurring monthly close now runs on a schedule.  </a:t>
            </a:r>
            <a:r>
              <a:rPr lang="en-US" sz="1600" dirty="0">
                <a:solidFill>
                  <a:srgbClr val="DCE7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involvement is reduced to reading an email and replying “go live.”</a:t>
            </a:r>
            <a:endParaRPr lang="en-US" sz="1600" dirty="0"/>
          </a:p>
        </p:txBody>
      </p:sp>
      <p:pic>
        <p:nvPicPr>
          <p:cNvPr id="29" name="Image 0" descr="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6236208"/>
            <a:ext cx="648767" cy="457200"/>
          </a:xfrm>
          <a:prstGeom prst="rect">
            <a:avLst/>
          </a:prstGeom>
        </p:spPr>
      </p:pic>
      <p:sp>
        <p:nvSpPr>
          <p:cNvPr id="30" name="Text 27"/>
          <p:cNvSpPr/>
          <p:nvPr/>
        </p:nvSpPr>
        <p:spPr>
          <a:xfrm>
            <a:off x="8942832" y="6254496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7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Program  ·  Q2 2026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66928"/>
            <a:ext cx="256032" cy="68580"/>
          </a:xfrm>
          <a:prstGeom prst="rect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50392" y="5029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63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1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Tools — the hands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02920" y="1481328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finance automations — turning hours of manual data entry into minutes, mostly unattended.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2057400"/>
            <a:ext cx="3505200" cy="3794760"/>
          </a:xfrm>
          <a:prstGeom prst="roundRect">
            <a:avLst>
              <a:gd name="adj" fmla="val 287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68680" y="2423160"/>
            <a:ext cx="640080" cy="640080"/>
          </a:xfrm>
          <a:prstGeom prst="ellipse">
            <a:avLst/>
          </a:prstGeom>
          <a:solidFill>
            <a:srgbClr val="0C23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68680" y="24231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868680" y="3246120"/>
            <a:ext cx="2773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 documents so people don't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899160" y="3855553"/>
            <a:ext cx="277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reads messy real-world files — bank statements, scanned loan agreements, lease PDFs, insurance bills — pulls out the accounting detail and posts it.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68680" y="4937760"/>
            <a:ext cx="2773680" cy="0"/>
          </a:xfrm>
          <a:prstGeom prst="line">
            <a:avLst/>
          </a:prstGeom>
          <a:noFill/>
          <a:ln w="15875">
            <a:solidFill>
              <a:srgbClr val="DCE7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68680" y="5029200"/>
            <a:ext cx="2773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C963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 Agent · Bank Feed · Loan Amortizer · Lease Loader · Insurance bills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328160" y="2057400"/>
            <a:ext cx="3505200" cy="3794760"/>
          </a:xfrm>
          <a:prstGeom prst="roundRect">
            <a:avLst>
              <a:gd name="adj" fmla="val 287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693920" y="2423160"/>
            <a:ext cx="640080" cy="640080"/>
          </a:xfrm>
          <a:prstGeom prst="ellipse">
            <a:avLst/>
          </a:prstGeom>
          <a:solidFill>
            <a:srgbClr val="0C23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693920" y="24231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4693920" y="3246120"/>
            <a:ext cx="2773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Retires the old spreadsheet macros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4693920" y="4114800"/>
            <a:ext cx="277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fragile Excel / VBA macros are replaced by tools validated line-for-line against the exact output they produced.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693920" y="4937760"/>
            <a:ext cx="2773680" cy="0"/>
          </a:xfrm>
          <a:prstGeom prst="line">
            <a:avLst/>
          </a:prstGeom>
          <a:noFill/>
          <a:ln w="15875">
            <a:solidFill>
              <a:srgbClr val="DCE7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693920" y="5029200"/>
            <a:ext cx="2773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C963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Payroll · Take 5 inventory · Fleet deposits · Merchant fees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8153400" y="2057400"/>
            <a:ext cx="3505200" cy="3794760"/>
          </a:xfrm>
          <a:prstGeom prst="roundRect">
            <a:avLst>
              <a:gd name="adj" fmla="val 287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8519160" y="2423160"/>
            <a:ext cx="640080" cy="640080"/>
          </a:xfrm>
          <a:prstGeom prst="ellipse">
            <a:avLst/>
          </a:prstGeom>
          <a:solidFill>
            <a:srgbClr val="0C23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8519160" y="24231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8519160" y="3246120"/>
            <a:ext cx="2773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the Take 5 back office end-to-end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8519160" y="4114800"/>
            <a:ext cx="2773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Logs into vendor portals by itself, pulls the reports, builds the journal entries, and posts them to Sage on a schedule.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8519160" y="4937760"/>
            <a:ext cx="2773680" cy="0"/>
          </a:xfrm>
          <a:prstGeom prst="line">
            <a:avLst/>
          </a:prstGeom>
          <a:noFill/>
          <a:ln w="15875">
            <a:solidFill>
              <a:srgbClr val="DCE7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8519160" y="5029200"/>
            <a:ext cx="2773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C963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Portal login  →  build entries  →  posted, unattended</a:t>
            </a:r>
            <a:endParaRPr lang="en-US" sz="1150" dirty="0"/>
          </a:p>
        </p:txBody>
      </p:sp>
      <p:pic>
        <p:nvPicPr>
          <p:cNvPr id="27" name="Image 0" descr="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6236208"/>
            <a:ext cx="648767" cy="457200"/>
          </a:xfrm>
          <a:prstGeom prst="rect">
            <a:avLst/>
          </a:prstGeom>
        </p:spPr>
      </p:pic>
      <p:sp>
        <p:nvSpPr>
          <p:cNvPr id="28" name="Text 25"/>
          <p:cNvSpPr/>
          <p:nvPr/>
        </p:nvSpPr>
        <p:spPr>
          <a:xfrm>
            <a:off x="8942832" y="6254496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7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Program  ·  Q2 2026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66928"/>
            <a:ext cx="256032" cy="68580"/>
          </a:xfrm>
          <a:prstGeom prst="rect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50392" y="5029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63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2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AI Coworkers — the judgment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02920" y="1481328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Named AI teammates that live in Microsoft Teams and email. You message them like a colleague.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2057400"/>
            <a:ext cx="11155680" cy="1298448"/>
          </a:xfrm>
          <a:prstGeom prst="roundRect">
            <a:avLst>
              <a:gd name="adj" fmla="val 7746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22960" y="2249424"/>
            <a:ext cx="914400" cy="914400"/>
          </a:xfrm>
          <a:prstGeom prst="ellipse">
            <a:avLst/>
          </a:prstGeom>
          <a:solidFill>
            <a:srgbClr val="0C23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22960" y="2249424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1965960" y="224028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Alfred   </a:t>
            </a:r>
            <a:r>
              <a:rPr lang="en-US" sz="1350" i="1" dirty="0">
                <a:solidFill>
                  <a:srgbClr val="6B77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9692640" y="2258568"/>
            <a:ext cx="1783080" cy="384048"/>
          </a:xfrm>
          <a:prstGeom prst="roundRect">
            <a:avLst>
              <a:gd name="adj" fmla="val 50000"/>
            </a:avLst>
          </a:prstGeom>
          <a:solidFill>
            <a:srgbClr val="1F9D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692640" y="2258568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965960" y="2660904"/>
            <a:ext cx="9464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Files and answers questions on contracts (with citations), drafts LOIs and Purchase &amp; Sale Agreements from our approved templates, produces risk-review memos, and loads leases into our property system.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02920" y="3502152"/>
            <a:ext cx="11155680" cy="1298448"/>
          </a:xfrm>
          <a:prstGeom prst="roundRect">
            <a:avLst>
              <a:gd name="adj" fmla="val 7746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822960" y="3694176"/>
            <a:ext cx="914400" cy="914400"/>
          </a:xfrm>
          <a:prstGeom prst="ellipse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22960" y="3694176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</a:t>
            </a:r>
            <a:endParaRPr lang="en-US" sz="4000" dirty="0"/>
          </a:p>
        </p:txBody>
      </p:sp>
      <p:sp>
        <p:nvSpPr>
          <p:cNvPr id="16" name="Text 14"/>
          <p:cNvSpPr/>
          <p:nvPr/>
        </p:nvSpPr>
        <p:spPr>
          <a:xfrm>
            <a:off x="1965960" y="3685032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Marty   </a:t>
            </a:r>
            <a:r>
              <a:rPr lang="en-US" sz="1350" i="1" dirty="0">
                <a:solidFill>
                  <a:srgbClr val="6B77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 &amp; Finance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9692640" y="3703320"/>
            <a:ext cx="1783080" cy="384048"/>
          </a:xfrm>
          <a:prstGeom prst="roundRect">
            <a:avLst>
              <a:gd name="adj" fmla="val 50000"/>
            </a:avLst>
          </a:prstGeom>
          <a:solidFill>
            <a:srgbClr val="1F9D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9692640" y="3703320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965960" y="4105656"/>
            <a:ext cx="9464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automates ~75% of the recurring monthly close — driving the finance tools from Part 1 — and books journal entries from a plain-English instruction. The bridge between our two AI systems.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502920" y="4946904"/>
            <a:ext cx="11155680" cy="1298448"/>
          </a:xfrm>
          <a:prstGeom prst="roundRect">
            <a:avLst>
              <a:gd name="adj" fmla="val 7746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822960" y="5138928"/>
            <a:ext cx="914400" cy="914400"/>
          </a:xfrm>
          <a:prstGeom prst="ellipse">
            <a:avLst/>
          </a:prstGeom>
          <a:solidFill>
            <a:srgbClr val="1634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822960" y="5138928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4000" dirty="0"/>
          </a:p>
        </p:txBody>
      </p:sp>
      <p:sp>
        <p:nvSpPr>
          <p:cNvPr id="23" name="Text 21"/>
          <p:cNvSpPr/>
          <p:nvPr/>
        </p:nvSpPr>
        <p:spPr>
          <a:xfrm>
            <a:off x="1965960" y="5129784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   </a:t>
            </a:r>
            <a:r>
              <a:rPr lang="en-US" sz="1350" i="1" dirty="0">
                <a:solidFill>
                  <a:srgbClr val="6B77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&amp; Development</a:t>
            </a:r>
            <a:endParaRPr lang="en-US" sz="2000" dirty="0"/>
          </a:p>
        </p:txBody>
      </p:sp>
      <p:sp>
        <p:nvSpPr>
          <p:cNvPr id="24" name="Shape 22"/>
          <p:cNvSpPr/>
          <p:nvPr/>
        </p:nvSpPr>
        <p:spPr>
          <a:xfrm>
            <a:off x="9692640" y="5148072"/>
            <a:ext cx="1783080" cy="384048"/>
          </a:xfrm>
          <a:prstGeom prst="roundRect">
            <a:avLst>
              <a:gd name="adj" fmla="val 50000"/>
            </a:avLst>
          </a:prstGeom>
          <a:solidFill>
            <a:srgbClr val="C9631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9692640" y="5148072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ROLLING OUT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1965960" y="5550408"/>
            <a:ext cx="9464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email copilot for the dev team: reads the inbox, tags every thread, tracks who owes a reply, and sends a daily briefing. Reads and organizes mail — never sends or deletes.</a:t>
            </a:r>
            <a:endParaRPr lang="en-US" sz="1250" dirty="0"/>
          </a:p>
        </p:txBody>
      </p:sp>
      <p:pic>
        <p:nvPicPr>
          <p:cNvPr id="27" name="Image 0" descr="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6236208"/>
            <a:ext cx="648767" cy="457200"/>
          </a:xfrm>
          <a:prstGeom prst="rect">
            <a:avLst/>
          </a:prstGeom>
        </p:spPr>
      </p:pic>
      <p:sp>
        <p:nvSpPr>
          <p:cNvPr id="28" name="Text 25"/>
          <p:cNvSpPr/>
          <p:nvPr/>
        </p:nvSpPr>
        <p:spPr>
          <a:xfrm>
            <a:off x="8942832" y="6254496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7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Program  ·  Q2 2026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66928"/>
            <a:ext cx="256032" cy="68580"/>
          </a:xfrm>
          <a:prstGeom prst="rect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50392" y="5029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63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FLAGSHIP WIN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9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Alfred — our AI Paralegal</a:t>
            </a:r>
            <a:endParaRPr lang="en-US" sz="2900" dirty="0"/>
          </a:p>
        </p:txBody>
      </p:sp>
      <p:sp>
        <p:nvSpPr>
          <p:cNvPr id="5" name="Text 3"/>
          <p:cNvSpPr/>
          <p:nvPr/>
        </p:nvSpPr>
        <p:spPr>
          <a:xfrm>
            <a:off x="502920" y="1481328"/>
            <a:ext cx="11155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Lease's legal desk, live in Teams &amp; email — drafting, reviewing, filing, and answering, with a human approving anything that leaves the building.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502920" y="2148840"/>
            <a:ext cx="3505200" cy="1737360"/>
          </a:xfrm>
          <a:prstGeom prst="roundRect">
            <a:avLst>
              <a:gd name="adj" fmla="val 5789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50392" y="2532888"/>
            <a:ext cx="182880" cy="182880"/>
          </a:xfrm>
          <a:prstGeom prst="ellipse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143000" y="2423160"/>
            <a:ext cx="2545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Drafts LOIs &amp; PSAs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68680" y="2926080"/>
            <a:ext cx="2773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1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Letters of intent and purchase &amp; sale agreements from our approved templates, via a guided interview.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328160" y="2148840"/>
            <a:ext cx="3505200" cy="1737360"/>
          </a:xfrm>
          <a:prstGeom prst="roundRect">
            <a:avLst>
              <a:gd name="adj" fmla="val 5789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675632" y="2532888"/>
            <a:ext cx="182880" cy="182880"/>
          </a:xfrm>
          <a:prstGeom prst="ellipse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968240" y="2423160"/>
            <a:ext cx="2545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 Q&amp;A, with citations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693920" y="2926080"/>
            <a:ext cx="2773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1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Answers grounded in a specific document — citing the section and page it came from.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8153400" y="2148840"/>
            <a:ext cx="3505200" cy="1737360"/>
          </a:xfrm>
          <a:prstGeom prst="roundRect">
            <a:avLst>
              <a:gd name="adj" fmla="val 5789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500872" y="2532888"/>
            <a:ext cx="182880" cy="182880"/>
          </a:xfrm>
          <a:prstGeom prst="ellipse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793480" y="2423160"/>
            <a:ext cx="2545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Risk-review memos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8519160" y="2926080"/>
            <a:ext cx="2773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1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Attorney-work-product review that flags where a contract deviates from our standard positions.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502920" y="4160520"/>
            <a:ext cx="3505200" cy="1737360"/>
          </a:xfrm>
          <a:prstGeom prst="roundRect">
            <a:avLst>
              <a:gd name="adj" fmla="val 5789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850392" y="4544568"/>
            <a:ext cx="182880" cy="182880"/>
          </a:xfrm>
          <a:prstGeom prst="ellipse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1143000" y="4434840"/>
            <a:ext cx="2545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searchable contract library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868680" y="4937760"/>
            <a:ext cx="2773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1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Files and indexes every contract, findable by counterparty, entity, or line of business.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328160" y="4160520"/>
            <a:ext cx="3505200" cy="1737360"/>
          </a:xfrm>
          <a:prstGeom prst="roundRect">
            <a:avLst>
              <a:gd name="adj" fmla="val 5789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675632" y="4544568"/>
            <a:ext cx="182880" cy="182880"/>
          </a:xfrm>
          <a:prstGeom prst="ellipse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968240" y="4434840"/>
            <a:ext cx="2545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Loads leases into the system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4693920" y="4937760"/>
            <a:ext cx="2773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1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Extracts leases into our property system with the rent schedules and GAAP math already done.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8153400" y="4160520"/>
            <a:ext cx="3505200" cy="1737360"/>
          </a:xfrm>
          <a:prstGeom prst="roundRect">
            <a:avLst>
              <a:gd name="adj" fmla="val 5789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8500872" y="4544568"/>
            <a:ext cx="182880" cy="182880"/>
          </a:xfrm>
          <a:prstGeom prst="ellipse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8793480" y="4434840"/>
            <a:ext cx="2545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Tracks entities &amp; EINs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8519160" y="4937760"/>
            <a:ext cx="2773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1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Captures the entity each document concerns and key facts (EIN, formation) as structured data.</a:t>
            </a:r>
            <a:endParaRPr lang="en-US" sz="1150" dirty="0"/>
          </a:p>
        </p:txBody>
      </p:sp>
      <p:pic>
        <p:nvPicPr>
          <p:cNvPr id="30" name="Image 0" descr="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6236208"/>
            <a:ext cx="648767" cy="457200"/>
          </a:xfrm>
          <a:prstGeom prst="rect">
            <a:avLst/>
          </a:prstGeom>
        </p:spPr>
      </p:pic>
      <p:sp>
        <p:nvSpPr>
          <p:cNvPr id="31" name="Text 28"/>
          <p:cNvSpPr/>
          <p:nvPr/>
        </p:nvSpPr>
        <p:spPr>
          <a:xfrm>
            <a:off x="8942832" y="6254496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7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Program  ·  Q2 2026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66928"/>
            <a:ext cx="256032" cy="68580"/>
          </a:xfrm>
          <a:prstGeom prst="rect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50392" y="5029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63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AUTOMATED CLOSE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9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Marty runs the monthly close</a:t>
            </a:r>
            <a:endParaRPr lang="en-US" sz="2900" dirty="0"/>
          </a:p>
        </p:txBody>
      </p:sp>
      <p:sp>
        <p:nvSpPr>
          <p:cNvPr id="5" name="Text 3"/>
          <p:cNvSpPr/>
          <p:nvPr/>
        </p:nvSpPr>
        <p:spPr>
          <a:xfrm>
            <a:off x="502920" y="14173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C963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~75% </a:t>
            </a:r>
            <a:r>
              <a:rPr lang="en-US" sz="14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the monthly close now runs automatically — a person just reviews and replies “go live.”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502920" y="1965960"/>
            <a:ext cx="658368" cy="658368"/>
          </a:xfrm>
          <a:prstGeom prst="ellipse">
            <a:avLst/>
          </a:prstGeom>
          <a:solidFill>
            <a:srgbClr val="0C23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96596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832104" y="2624328"/>
            <a:ext cx="0" cy="274320"/>
          </a:xfrm>
          <a:prstGeom prst="line">
            <a:avLst/>
          </a:prstGeom>
          <a:noFill/>
          <a:ln w="25400">
            <a:solidFill>
              <a:srgbClr val="DCE7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371600" y="1947672"/>
            <a:ext cx="5897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or schedule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371600" y="2295144"/>
            <a:ext cx="5897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plain-English ask (“process the payroll”) or an automatic timed trigger.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502920" y="2898648"/>
            <a:ext cx="658368" cy="658368"/>
          </a:xfrm>
          <a:prstGeom prst="ellipse">
            <a:avLst/>
          </a:prstGeom>
          <a:solidFill>
            <a:srgbClr val="0C23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02920" y="289864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832104" y="3557016"/>
            <a:ext cx="0" cy="274320"/>
          </a:xfrm>
          <a:prstGeom prst="line">
            <a:avLst/>
          </a:prstGeom>
          <a:noFill/>
          <a:ln w="25400">
            <a:solidFill>
              <a:srgbClr val="DCE7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371600" y="2880360"/>
            <a:ext cx="5897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Marty operates the tools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371600" y="3227832"/>
            <a:ext cx="5897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Pulls the data, applies our rules, and builds the journal entries.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502920" y="3831336"/>
            <a:ext cx="658368" cy="658368"/>
          </a:xfrm>
          <a:prstGeom prst="ellipse">
            <a:avLst/>
          </a:prstGeom>
          <a:solidFill>
            <a:srgbClr val="0C23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02920" y="3831336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200" dirty="0"/>
          </a:p>
        </p:txBody>
      </p:sp>
      <p:sp>
        <p:nvSpPr>
          <p:cNvPr id="18" name="Shape 16"/>
          <p:cNvSpPr/>
          <p:nvPr/>
        </p:nvSpPr>
        <p:spPr>
          <a:xfrm>
            <a:off x="832104" y="4489704"/>
            <a:ext cx="0" cy="274320"/>
          </a:xfrm>
          <a:prstGeom prst="line">
            <a:avLst/>
          </a:prstGeom>
          <a:noFill/>
          <a:ln w="25400">
            <a:solidFill>
              <a:srgbClr val="DCE7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371600" y="3813048"/>
            <a:ext cx="5897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Previews for approval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371600" y="4160520"/>
            <a:ext cx="5897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Nothing posts until a person reviews it and replies “go live.”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502920" y="4764024"/>
            <a:ext cx="658368" cy="658368"/>
          </a:xfrm>
          <a:prstGeom prst="ellipse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02920" y="4764024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1371600" y="4745736"/>
            <a:ext cx="5897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Posts to Sage Intacct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371600" y="5093208"/>
            <a:ext cx="5897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Books the entries with a complete, dedup-protected audit trail.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7726680" y="1965960"/>
            <a:ext cx="3931920" cy="3749040"/>
          </a:xfrm>
          <a:prstGeom prst="roundRect">
            <a:avLst>
              <a:gd name="adj" fmla="val 2927"/>
            </a:avLst>
          </a:prstGeom>
          <a:solidFill>
            <a:srgbClr val="0C2340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8092440" y="22860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results — one cycle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8092440" y="2679192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DCE7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 dollars posted to the general ledger through the agent-run pipelines: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8092440" y="333756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DCE7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5 POS reconciliation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9829800" y="333756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E87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$434,562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8092440" y="379476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DCE7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5 inventory purchases</a:t>
            </a:r>
            <a:endParaRPr lang="en-US" sz="1250" dirty="0"/>
          </a:p>
        </p:txBody>
      </p:sp>
      <p:sp>
        <p:nvSpPr>
          <p:cNvPr id="31" name="Text 29"/>
          <p:cNvSpPr/>
          <p:nvPr/>
        </p:nvSpPr>
        <p:spPr>
          <a:xfrm>
            <a:off x="9829800" y="379476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E87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$369,525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8092440" y="425196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DCE7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ADP payroll entries</a:t>
            </a:r>
            <a:endParaRPr lang="en-US" sz="1250" dirty="0"/>
          </a:p>
        </p:txBody>
      </p:sp>
      <p:sp>
        <p:nvSpPr>
          <p:cNvPr id="33" name="Text 31"/>
          <p:cNvSpPr/>
          <p:nvPr/>
        </p:nvSpPr>
        <p:spPr>
          <a:xfrm>
            <a:off x="9829800" y="425196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E87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$249,538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8092440" y="470916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DCE7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 premium bill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9829800" y="470916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E87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$38,276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8092440" y="516636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DCE7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Merchant bank fees</a:t>
            </a:r>
            <a:endParaRPr lang="en-US" sz="1250" dirty="0"/>
          </a:p>
        </p:txBody>
      </p:sp>
      <p:sp>
        <p:nvSpPr>
          <p:cNvPr id="37" name="Text 35"/>
          <p:cNvSpPr/>
          <p:nvPr/>
        </p:nvSpPr>
        <p:spPr>
          <a:xfrm>
            <a:off x="9829800" y="516636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E87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$29,291</a:t>
            </a:r>
            <a:endParaRPr lang="en-US" sz="1400" dirty="0"/>
          </a:p>
        </p:txBody>
      </p:sp>
      <p:sp>
        <p:nvSpPr>
          <p:cNvPr id="38" name="Shape 36"/>
          <p:cNvSpPr/>
          <p:nvPr/>
        </p:nvSpPr>
        <p:spPr>
          <a:xfrm>
            <a:off x="8092440" y="5641848"/>
            <a:ext cx="3200400" cy="0"/>
          </a:xfrm>
          <a:prstGeom prst="line">
            <a:avLst/>
          </a:prstGeom>
          <a:noFill/>
          <a:ln w="15875">
            <a:solidFill>
              <a:srgbClr val="1634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8092440" y="5733288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AEBE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effort: read an email, reply “go live.”</a:t>
            </a:r>
            <a:endParaRPr lang="en-US" sz="1200" dirty="0"/>
          </a:p>
        </p:txBody>
      </p:sp>
      <p:pic>
        <p:nvPicPr>
          <p:cNvPr id="40" name="Image 0" descr="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6236208"/>
            <a:ext cx="648767" cy="457200"/>
          </a:xfrm>
          <a:prstGeom prst="rect">
            <a:avLst/>
          </a:prstGeom>
        </p:spPr>
      </p:pic>
      <p:sp>
        <p:nvSpPr>
          <p:cNvPr id="41" name="Text 38"/>
          <p:cNvSpPr/>
          <p:nvPr/>
        </p:nvSpPr>
        <p:spPr>
          <a:xfrm>
            <a:off x="8942832" y="6254496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7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Program  ·  Q2 2026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66928"/>
            <a:ext cx="256032" cy="68580"/>
          </a:xfrm>
          <a:prstGeom prst="rect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50392" y="5029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63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VALUE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it matters to the business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02920" y="1920240"/>
            <a:ext cx="5417820" cy="1874520"/>
          </a:xfrm>
          <a:prstGeom prst="roundRect">
            <a:avLst>
              <a:gd name="adj" fmla="val 5366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68680" y="2286000"/>
            <a:ext cx="502920" cy="502920"/>
          </a:xfrm>
          <a:prstGeom prst="ellipse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68680" y="22860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27048" y="2286000"/>
            <a:ext cx="40462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886968" y="2926080"/>
            <a:ext cx="46497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that took an accountant hours of downloading, macro-running and keying now runs unattended in minutes, on a schedule.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240780" y="1920240"/>
            <a:ext cx="5417820" cy="1874520"/>
          </a:xfrm>
          <a:prstGeom prst="roundRect">
            <a:avLst>
              <a:gd name="adj" fmla="val 5366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606540" y="2286000"/>
            <a:ext cx="502920" cy="502920"/>
          </a:xfrm>
          <a:prstGeom prst="ellipse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606540" y="22860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7264908" y="2286000"/>
            <a:ext cx="40462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 we can prove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6624828" y="2926080"/>
            <a:ext cx="46497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automation was validated against the process it replaced, and every posting leaves an audit trail. Speed and fewer errors — not one at the cost of the other.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4069080"/>
            <a:ext cx="5417820" cy="1874520"/>
          </a:xfrm>
          <a:prstGeom prst="roundRect">
            <a:avLst>
              <a:gd name="adj" fmla="val 5366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68680" y="4434840"/>
            <a:ext cx="502920" cy="502920"/>
          </a:xfrm>
          <a:prstGeom prst="ellipse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68680" y="44348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27048" y="4434840"/>
            <a:ext cx="40462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</a:t>
            </a:r>
            <a:endParaRPr lang="en-US" sz="1900" dirty="0"/>
          </a:p>
        </p:txBody>
      </p:sp>
      <p:sp>
        <p:nvSpPr>
          <p:cNvPr id="19" name="Text 17"/>
          <p:cNvSpPr/>
          <p:nvPr/>
        </p:nvSpPr>
        <p:spPr>
          <a:xfrm>
            <a:off x="886968" y="5074920"/>
            <a:ext cx="46497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draft and preview; a human approves anything that spends money or leaves the company. Leverage without giving up oversight.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240780" y="4069080"/>
            <a:ext cx="5417820" cy="1874520"/>
          </a:xfrm>
          <a:prstGeom prst="roundRect">
            <a:avLst>
              <a:gd name="adj" fmla="val 5366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606540" y="4434840"/>
            <a:ext cx="502920" cy="502920"/>
          </a:xfrm>
          <a:prstGeom prst="ellipse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606540" y="44348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7264908" y="4434840"/>
            <a:ext cx="40462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compounds</a:t>
            </a:r>
            <a:endParaRPr lang="en-US" sz="1900" dirty="0"/>
          </a:p>
        </p:txBody>
      </p:sp>
      <p:sp>
        <p:nvSpPr>
          <p:cNvPr id="24" name="Text 22"/>
          <p:cNvSpPr/>
          <p:nvPr/>
        </p:nvSpPr>
        <p:spPr>
          <a:xfrm>
            <a:off x="6624828" y="5074920"/>
            <a:ext cx="46497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shared platform means the next tool or agent is fast to add. The pace of wins accelerates from here.</a:t>
            </a:r>
            <a:endParaRPr lang="en-US" sz="1300" dirty="0"/>
          </a:p>
        </p:txBody>
      </p:sp>
      <p:pic>
        <p:nvPicPr>
          <p:cNvPr id="25" name="Image 0" descr="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6236208"/>
            <a:ext cx="648767" cy="457200"/>
          </a:xfrm>
          <a:prstGeom prst="rect">
            <a:avLst/>
          </a:prstGeom>
        </p:spPr>
      </p:pic>
      <p:sp>
        <p:nvSpPr>
          <p:cNvPr id="26" name="Text 23"/>
          <p:cNvSpPr/>
          <p:nvPr/>
        </p:nvSpPr>
        <p:spPr>
          <a:xfrm>
            <a:off x="8942832" y="6254496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7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Program  ·  Q2 2026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66928"/>
            <a:ext cx="256032" cy="68580"/>
          </a:xfrm>
          <a:prstGeom prst="rect">
            <a:avLst/>
          </a:prstGeom>
          <a:solidFill>
            <a:srgbClr val="E87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50392" y="5029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963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ON INVESTMENT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9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About $3,000 in — roughly $75,000 a year out</a:t>
            </a:r>
            <a:endParaRPr lang="en-US" sz="2900" dirty="0"/>
          </a:p>
        </p:txBody>
      </p:sp>
      <p:sp>
        <p:nvSpPr>
          <p:cNvPr id="5" name="Text 3"/>
          <p:cNvSpPr/>
          <p:nvPr/>
        </p:nvSpPr>
        <p:spPr>
          <a:xfrm>
            <a:off x="502920" y="1481328"/>
            <a:ext cx="11155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tools and agents are built and in production; only minor upkeep lies ahead — so year-one, all-in cost is the fair basis.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502920" y="2286000"/>
            <a:ext cx="3505200" cy="2148840"/>
          </a:xfrm>
          <a:prstGeom prst="roundRect">
            <a:avLst>
              <a:gd name="adj" fmla="val 5106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85800" y="2743200"/>
            <a:ext cx="313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~$3,094</a:t>
            </a:r>
            <a:endParaRPr lang="en-US" sz="4400" dirty="0"/>
          </a:p>
        </p:txBody>
      </p:sp>
      <p:sp>
        <p:nvSpPr>
          <p:cNvPr id="8" name="Shape 6"/>
          <p:cNvSpPr/>
          <p:nvPr/>
        </p:nvSpPr>
        <p:spPr>
          <a:xfrm>
            <a:off x="1935480" y="3749040"/>
            <a:ext cx="640080" cy="0"/>
          </a:xfrm>
          <a:prstGeom prst="line">
            <a:avLst/>
          </a:prstGeom>
          <a:noFill/>
          <a:ln w="25400">
            <a:solidFill>
              <a:srgbClr val="E87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77240" y="3886200"/>
            <a:ext cx="2956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0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all-in year-1 cost — Team Premium seat + usage credits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328160" y="2286000"/>
            <a:ext cx="3505200" cy="2148840"/>
          </a:xfrm>
          <a:prstGeom prst="roundRect">
            <a:avLst>
              <a:gd name="adj" fmla="val 5106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11040" y="2743200"/>
            <a:ext cx="313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~$75,000</a:t>
            </a:r>
            <a:endParaRPr lang="en-US" sz="4400" dirty="0"/>
          </a:p>
        </p:txBody>
      </p:sp>
      <p:sp>
        <p:nvSpPr>
          <p:cNvPr id="12" name="Shape 10"/>
          <p:cNvSpPr/>
          <p:nvPr/>
        </p:nvSpPr>
        <p:spPr>
          <a:xfrm>
            <a:off x="5760720" y="3749040"/>
            <a:ext cx="640080" cy="0"/>
          </a:xfrm>
          <a:prstGeom prst="line">
            <a:avLst/>
          </a:prstGeom>
          <a:noFill/>
          <a:ln w="25400">
            <a:solidFill>
              <a:srgbClr val="E87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602480" y="3886200"/>
            <a:ext cx="2956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00" dirty="0">
                <a:solidFill>
                  <a:srgbClr val="4856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annual savings from what we’ve built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153400" y="2286000"/>
            <a:ext cx="3505200" cy="2148840"/>
          </a:xfrm>
          <a:prstGeom prst="roundRect">
            <a:avLst>
              <a:gd name="adj" fmla="val 5106"/>
            </a:avLst>
          </a:prstGeom>
          <a:solidFill>
            <a:srgbClr val="0C2340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336280" y="2743200"/>
            <a:ext cx="313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E87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~24×</a:t>
            </a:r>
            <a:endParaRPr lang="en-US" sz="4400" dirty="0"/>
          </a:p>
        </p:txBody>
      </p:sp>
      <p:sp>
        <p:nvSpPr>
          <p:cNvPr id="16" name="Shape 14"/>
          <p:cNvSpPr/>
          <p:nvPr/>
        </p:nvSpPr>
        <p:spPr>
          <a:xfrm>
            <a:off x="9585960" y="3749040"/>
            <a:ext cx="640080" cy="0"/>
          </a:xfrm>
          <a:prstGeom prst="line">
            <a:avLst/>
          </a:prstGeom>
          <a:noFill/>
          <a:ln w="25400">
            <a:solidFill>
              <a:srgbClr val="E87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427720" y="3886200"/>
            <a:ext cx="2956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00" dirty="0">
                <a:solidFill>
                  <a:srgbClr val="DCE7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— the investment pays for itself in about two weeks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4754880"/>
            <a:ext cx="11155680" cy="1051560"/>
          </a:xfrm>
          <a:prstGeom prst="roundRect">
            <a:avLst>
              <a:gd name="adj" fmla="val 10435"/>
            </a:avLst>
          </a:prstGeom>
          <a:solidFill>
            <a:srgbClr val="0C2340"/>
          </a:solidFill>
          <a:ln/>
          <a:effectLst>
            <a:outerShdw blurRad="114300" dist="38100" dir="5400000" algn="bl" rotWithShape="0">
              <a:srgbClr val="0C234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960120" y="4937760"/>
            <a:ext cx="10241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Premium seat $1,200 / yr   +   usage credits $1,894 to date   =   ~$3,094 all-in, year one.</a:t>
            </a:r>
            <a:r>
              <a:rPr lang="en-US" sz="1450" dirty="0">
                <a:solidFill>
                  <a:srgbClr val="DCE7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The build is done — what remains is minor upkeep.</a:t>
            </a:r>
            <a:endParaRPr lang="en-US" sz="1450" dirty="0"/>
          </a:p>
        </p:txBody>
      </p:sp>
      <p:pic>
        <p:nvPicPr>
          <p:cNvPr id="20" name="Image 0" descr="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6236208"/>
            <a:ext cx="648767" cy="457200"/>
          </a:xfrm>
          <a:prstGeom prst="rect">
            <a:avLst/>
          </a:prstGeom>
        </p:spPr>
      </p:pic>
      <p:sp>
        <p:nvSpPr>
          <p:cNvPr id="21" name="Text 18"/>
          <p:cNvSpPr/>
          <p:nvPr/>
        </p:nvSpPr>
        <p:spPr>
          <a:xfrm>
            <a:off x="8942832" y="6254496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7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Program  ·  Q2 2026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1213</Words>
  <Application>Microsoft Macintosh PowerPoint</Application>
  <PresentationFormat>Widescreen</PresentationFormat>
  <Paragraphs>152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at Net Lease — Q2 2026</dc:title>
  <dc:subject>PptxGenJS Presentation</dc:subject>
  <dc:creator>Net Lease Properties</dc:creator>
  <cp:lastModifiedBy>Chris Dixon</cp:lastModifiedBy>
  <cp:revision>2</cp:revision>
  <dcterms:created xsi:type="dcterms:W3CDTF">2026-07-10T06:21:35Z</dcterms:created>
  <dcterms:modified xsi:type="dcterms:W3CDTF">2026-07-10T06:25:06Z</dcterms:modified>
</cp:coreProperties>
</file>